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71" r:id="rId3"/>
    <p:sldId id="272" r:id="rId4"/>
    <p:sldId id="26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75" r:id="rId15"/>
    <p:sldId id="269" r:id="rId16"/>
    <p:sldId id="279" r:id="rId17"/>
    <p:sldId id="277" r:id="rId18"/>
    <p:sldId id="270" r:id="rId19"/>
    <p:sldId id="276" r:id="rId20"/>
    <p:sldId id="278" r:id="rId21"/>
  </p:sldIdLst>
  <p:sldSz cx="12192000" cy="6858000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66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1F6FD-7B86-4497-A52F-DC03BF3556EB}" type="datetimeFigureOut">
              <a:rPr lang="it-IT"/>
              <a:pPr>
                <a:defRPr/>
              </a:pPr>
              <a:t>21/01/2016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BF559-2A91-4D04-B185-C76E4F8D8002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03231-EEBD-4423-AADE-97509D6F408C}" type="datetimeFigureOut">
              <a:rPr lang="it-IT"/>
              <a:pPr>
                <a:defRPr/>
              </a:pPr>
              <a:t>21/01/2016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AD087-DEDE-4311-8125-21D45D355F9C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A72E3-A048-4CFE-8DC3-68F35FD0C15C}" type="datetimeFigureOut">
              <a:rPr lang="it-IT"/>
              <a:pPr>
                <a:defRPr/>
              </a:pPr>
              <a:t>21/01/2016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653CA-B0FF-4A9B-BD93-07881D1AE761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F25BE-E01D-41D8-8182-9B18380C0589}" type="datetimeFigureOut">
              <a:rPr lang="it-IT"/>
              <a:pPr>
                <a:defRPr/>
              </a:pPr>
              <a:t>21/01/2016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D6997-6F46-45A8-B0BD-3894E28F7770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6C14E-61E9-46DB-A3D1-DCE2DB3605ED}" type="datetimeFigureOut">
              <a:rPr lang="it-IT"/>
              <a:pPr>
                <a:defRPr/>
              </a:pPr>
              <a:t>21/01/2016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E3528-223E-4873-883C-E074C6C6F62E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47D8F-BCB5-495E-B8E4-283821176589}" type="datetimeFigureOut">
              <a:rPr lang="it-IT"/>
              <a:pPr>
                <a:defRPr/>
              </a:pPr>
              <a:t>21/01/2016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72992-0126-4644-BBF7-914A1BF4C95E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CD317-A044-4AB8-8E93-69984F50D81B}" type="datetimeFigureOut">
              <a:rPr lang="it-IT"/>
              <a:pPr>
                <a:defRPr/>
              </a:pPr>
              <a:t>21/01/2016</a:t>
            </a:fld>
            <a:endParaRPr lang="it-IT" dirty="0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5B0F1-B3F0-4205-8474-B7D7F692FBD6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43F74-6634-4AFD-85D4-1841FE00CE4B}" type="datetimeFigureOut">
              <a:rPr lang="it-IT"/>
              <a:pPr>
                <a:defRPr/>
              </a:pPr>
              <a:t>21/01/2016</a:t>
            </a:fld>
            <a:endParaRPr lang="it-IT" dirty="0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65FAB-FA48-4868-A2B9-436F72D5F0E0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8815D-0279-4188-81C1-BB0E4ED19CDA}" type="datetimeFigureOut">
              <a:rPr lang="it-IT"/>
              <a:pPr>
                <a:defRPr/>
              </a:pPr>
              <a:t>21/01/2016</a:t>
            </a:fld>
            <a:endParaRPr lang="it-IT" dirty="0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A26BF-8598-42B8-9DB0-7BE2FA50003E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7C579-396F-43EB-BFEC-CB2937613386}" type="datetimeFigureOut">
              <a:rPr lang="it-IT"/>
              <a:pPr>
                <a:defRPr/>
              </a:pPr>
              <a:t>21/01/2016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80D97-9E9E-450C-BA80-C1EB286424C9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E169B-BD64-433E-9EE0-5101DF86086F}" type="datetimeFigureOut">
              <a:rPr lang="it-IT"/>
              <a:pPr>
                <a:defRPr/>
              </a:pPr>
              <a:t>21/01/2016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AA8DE-3DE8-4E7F-8EBE-E2435F86C73E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339723-4275-49D1-B6C5-D2CD8209E820}" type="datetimeFigureOut">
              <a:rPr lang="it-IT"/>
              <a:pPr>
                <a:defRPr/>
              </a:pPr>
              <a:t>21/01/2016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DDC703E-79D6-4560-973D-611D9A7FD150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3" r:id="rId2"/>
    <p:sldLayoutId id="2147483722" r:id="rId3"/>
    <p:sldLayoutId id="2147483721" r:id="rId4"/>
    <p:sldLayoutId id="2147483720" r:id="rId5"/>
    <p:sldLayoutId id="2147483719" r:id="rId6"/>
    <p:sldLayoutId id="2147483718" r:id="rId7"/>
    <p:sldLayoutId id="2147483717" r:id="rId8"/>
    <p:sldLayoutId id="2147483716" r:id="rId9"/>
    <p:sldLayoutId id="2147483715" r:id="rId10"/>
    <p:sldLayoutId id="214748371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25513" y="1255713"/>
            <a:ext cx="10515600" cy="174942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5300" b="1" dirty="0" smtClean="0"/>
              <a:t>Per una spiritualità incarnata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805526" y="0"/>
            <a:ext cx="458094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8000" dirty="0" smtClean="0"/>
              <a:t>ANNUNCIO</a:t>
            </a:r>
            <a:endParaRPr lang="it-IT" sz="8000" dirty="0"/>
          </a:p>
        </p:txBody>
      </p:sp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838200" y="1741488"/>
            <a:ext cx="10417175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it-IT" sz="4000" dirty="0" smtClean="0">
              <a:latin typeface="Lucida Calligraphy" pitchFamily="66" charset="0"/>
            </a:endParaRPr>
          </a:p>
          <a:p>
            <a:pPr algn="just"/>
            <a:r>
              <a:rPr lang="it-IT" sz="4000" dirty="0" smtClean="0">
                <a:latin typeface="Lucida Calligraphy" pitchFamily="66" charset="0"/>
              </a:rPr>
              <a:t>Eppure</a:t>
            </a:r>
            <a:r>
              <a:rPr lang="it-IT" sz="4000" dirty="0">
                <a:latin typeface="Lucida Calligraphy" pitchFamily="66" charset="0"/>
              </a:rPr>
              <a:t>, non tutto è perduto, perché gli esseri umani, capaci di degradarsi fino all’estremo, possono anche superarsi, ritornare a scegliere il bene e rigenerarsi, al di là di qualsiasi </a:t>
            </a:r>
            <a:r>
              <a:rPr lang="it-IT" sz="4000" dirty="0" smtClean="0">
                <a:latin typeface="Lucida Calligraphy" pitchFamily="66" charset="0"/>
              </a:rPr>
              <a:t>condizionamento. </a:t>
            </a:r>
            <a:endParaRPr lang="it-IT" sz="4000" dirty="0">
              <a:latin typeface="Lucida Calligraphy" pitchFamily="66" charset="0"/>
            </a:endParaRPr>
          </a:p>
          <a:p>
            <a:pPr algn="r"/>
            <a:r>
              <a:rPr lang="it-IT" sz="3200" i="1" dirty="0">
                <a:latin typeface="Calibri" pitchFamily="34" charset="0"/>
              </a:rPr>
              <a:t>(</a:t>
            </a:r>
            <a:r>
              <a:rPr lang="it-IT" sz="3200" i="1" dirty="0">
                <a:solidFill>
                  <a:srgbClr val="000000"/>
                </a:solidFill>
                <a:latin typeface="Calibri" pitchFamily="34" charset="0"/>
              </a:rPr>
              <a:t>LAUDATO SI’ n. </a:t>
            </a:r>
            <a:r>
              <a:rPr lang="it-IT" sz="3200" i="1" dirty="0">
                <a:latin typeface="Calibri" pitchFamily="34" charset="0"/>
              </a:rPr>
              <a:t>205)</a:t>
            </a:r>
          </a:p>
          <a:p>
            <a:endParaRPr lang="it-IT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661988" y="749300"/>
            <a:ext cx="10174287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5600">
                <a:latin typeface="Calibri" pitchFamily="34" charset="0"/>
              </a:rPr>
              <a:t>E io non riesco a liberarmi dalla convinzione che la speranza sia immortale e che, analogamente a Dio, possa morire solo insieme all’umanità. </a:t>
            </a:r>
          </a:p>
          <a:p>
            <a:pPr algn="r"/>
            <a:r>
              <a:rPr lang="it-IT" sz="3200" i="1">
                <a:latin typeface="Calibri" pitchFamily="34" charset="0"/>
              </a:rPr>
              <a:t>(Zygmunt Bauman, sociologo)</a:t>
            </a:r>
          </a:p>
          <a:p>
            <a:endParaRPr lang="it-IT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8000" dirty="0" smtClean="0"/>
              <a:t>CONVERSIONE</a:t>
            </a:r>
            <a:endParaRPr lang="it-IT" sz="8000" dirty="0"/>
          </a:p>
        </p:txBody>
      </p:sp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838200" y="1935163"/>
            <a:ext cx="10515600" cy="42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800">
                <a:latin typeface="Lucida Calligraphy" pitchFamily="66" charset="0"/>
              </a:rPr>
              <a:t>L’amore, pieno di piccoli gesti di cura reciproca, è anche civile e politico, e si manifesta in tutte le azioni che cercano di costruire un mondo migliore. </a:t>
            </a:r>
          </a:p>
          <a:p>
            <a:pPr algn="r"/>
            <a:r>
              <a:rPr lang="it-IT" sz="3200" i="1">
                <a:latin typeface="Calibri" pitchFamily="34" charset="0"/>
              </a:rPr>
              <a:t>(</a:t>
            </a:r>
            <a:r>
              <a:rPr lang="it-IT" sz="3200" i="1">
                <a:solidFill>
                  <a:srgbClr val="000000"/>
                </a:solidFill>
                <a:latin typeface="Calibri" pitchFamily="34" charset="0"/>
              </a:rPr>
              <a:t>LAUDATO SI’ n. </a:t>
            </a:r>
            <a:r>
              <a:rPr lang="it-IT" sz="3200" i="1">
                <a:latin typeface="Calibri" pitchFamily="34" charset="0"/>
              </a:rPr>
              <a:t>231)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DSCN19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708" y="-1"/>
            <a:ext cx="11082969" cy="714994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22991"/>
          </a:xfrm>
        </p:spPr>
        <p:txBody>
          <a:bodyPr/>
          <a:lstStyle/>
          <a:p>
            <a:r>
              <a:rPr lang="it-IT" sz="3600" dirty="0" smtClean="0"/>
              <a:t>Molte cose devono </a:t>
            </a:r>
            <a:r>
              <a:rPr lang="it-IT" sz="3600" dirty="0" err="1" smtClean="0"/>
              <a:t>riorientare</a:t>
            </a:r>
            <a:r>
              <a:rPr lang="it-IT" sz="3600" dirty="0" smtClean="0"/>
              <a:t> la propria rotta, ma prima di tutto è l’umanità che ha bisogno di cambiare. Manca la coscienza di un’origine comune, di una mutua appartenenza e di un futuro condiviso da tutti. (</a:t>
            </a:r>
            <a:r>
              <a:rPr lang="it-IT" sz="2800" dirty="0" err="1" smtClean="0"/>
              <a:t>Laudato</a:t>
            </a:r>
            <a:r>
              <a:rPr lang="it-IT" sz="2800" dirty="0" smtClean="0"/>
              <a:t> </a:t>
            </a:r>
            <a:r>
              <a:rPr lang="it-IT" sz="2800" dirty="0" err="1" smtClean="0"/>
              <a:t>si’</a:t>
            </a:r>
            <a:r>
              <a:rPr lang="it-IT" sz="2800" dirty="0" smtClean="0"/>
              <a:t> 202</a:t>
            </a:r>
            <a:r>
              <a:rPr lang="it-IT" sz="3600" dirty="0" smtClean="0"/>
              <a:t>)</a:t>
            </a:r>
            <a:endParaRPr lang="it-IT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506413" y="1449388"/>
            <a:ext cx="111760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7200">
                <a:latin typeface="Calibri" pitchFamily="34" charset="0"/>
              </a:rPr>
              <a:t>Solo l'amore ci rende vivi e ci resuscita.</a:t>
            </a:r>
            <a:r>
              <a:rPr lang="it-IT" sz="7200" b="1">
                <a:latin typeface="Calibri" pitchFamily="34" charset="0"/>
              </a:rPr>
              <a:t> </a:t>
            </a:r>
          </a:p>
          <a:p>
            <a:pPr algn="r"/>
            <a:r>
              <a:rPr lang="it-IT" sz="4000" i="1">
                <a:latin typeface="Calibri" pitchFamily="34" charset="0"/>
              </a:rPr>
              <a:t>(Anne-Marie Saunal, psicoanalista)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DSCN22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57" y="0"/>
            <a:ext cx="11171103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Solo l’amore ci porta cieli nuovi e terra nuova</a:t>
            </a:r>
            <a:endParaRPr lang="it-IT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DSCN17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522" y="-253388"/>
            <a:ext cx="11589745" cy="741435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7624" y="1079653"/>
            <a:ext cx="10107975" cy="6411817"/>
          </a:xfrm>
        </p:spPr>
        <p:txBody>
          <a:bodyPr/>
          <a:lstStyle/>
          <a:p>
            <a:r>
              <a:rPr lang="it-IT" sz="3200" b="1" dirty="0" smtClean="0">
                <a:solidFill>
                  <a:schemeClr val="accent2">
                    <a:lumMod val="75000"/>
                  </a:schemeClr>
                </a:solidFill>
              </a:rPr>
              <a:t>Possa la nostra epoca </a:t>
            </a:r>
            <a:r>
              <a:rPr lang="it-IT" sz="3200" b="1" smtClean="0">
                <a:solidFill>
                  <a:schemeClr val="accent2">
                    <a:lumMod val="75000"/>
                  </a:schemeClr>
                </a:solidFill>
              </a:rPr>
              <a:t>essere ricordata</a:t>
            </a:r>
            <a:br>
              <a:rPr lang="it-IT" sz="3200" b="1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sz="3200" b="1" smtClean="0">
                <a:solidFill>
                  <a:schemeClr val="accent2">
                    <a:lumMod val="75000"/>
                  </a:schemeClr>
                </a:solidFill>
              </a:rPr>
              <a:t>per </a:t>
            </a:r>
            <a:r>
              <a:rPr lang="it-IT" sz="3200" b="1" dirty="0" smtClean="0">
                <a:solidFill>
                  <a:schemeClr val="accent2">
                    <a:lumMod val="75000"/>
                  </a:schemeClr>
                </a:solidFill>
              </a:rPr>
              <a:t>il risveglio di una </a:t>
            </a:r>
            <a:r>
              <a:rPr lang="it-IT" sz="3200" b="1" smtClean="0">
                <a:solidFill>
                  <a:schemeClr val="accent2">
                    <a:lumMod val="75000"/>
                  </a:schemeClr>
                </a:solidFill>
              </a:rPr>
              <a:t>nuova </a:t>
            </a:r>
            <a:br>
              <a:rPr lang="it-IT" sz="3200" b="1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sz="3200" b="1" smtClean="0">
                <a:solidFill>
                  <a:schemeClr val="accent2">
                    <a:lumMod val="75000"/>
                  </a:schemeClr>
                </a:solidFill>
              </a:rPr>
              <a:t>riverenza </a:t>
            </a:r>
            <a:r>
              <a:rPr lang="it-IT" sz="3200" b="1" dirty="0" smtClean="0">
                <a:solidFill>
                  <a:schemeClr val="accent2">
                    <a:lumMod val="75000"/>
                  </a:schemeClr>
                </a:solidFill>
              </a:rPr>
              <a:t>per la vita</a:t>
            </a:r>
            <a:r>
              <a:rPr lang="it-IT" sz="3200" b="1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br>
              <a:rPr lang="it-IT" sz="3200" b="1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sz="3200" b="1" smtClean="0">
                <a:solidFill>
                  <a:schemeClr val="accent2">
                    <a:lumMod val="75000"/>
                  </a:schemeClr>
                </a:solidFill>
              </a:rPr>
              <a:t>per </a:t>
            </a:r>
            <a:r>
              <a:rPr lang="it-IT" sz="3200" b="1" dirty="0" smtClean="0">
                <a:solidFill>
                  <a:schemeClr val="accent2">
                    <a:lumMod val="75000"/>
                  </a:schemeClr>
                </a:solidFill>
              </a:rPr>
              <a:t>la risolutezza nel </a:t>
            </a:r>
            <a:r>
              <a:rPr lang="it-IT" sz="3200" b="1" smtClean="0">
                <a:solidFill>
                  <a:schemeClr val="accent2">
                    <a:lumMod val="75000"/>
                  </a:schemeClr>
                </a:solidFill>
              </a:rPr>
              <a:t>raggiungere </a:t>
            </a:r>
            <a:br>
              <a:rPr lang="it-IT" sz="3200" b="1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sz="3200" b="1" smtClean="0">
                <a:solidFill>
                  <a:schemeClr val="accent2">
                    <a:lumMod val="75000"/>
                  </a:schemeClr>
                </a:solidFill>
              </a:rPr>
              <a:t>la </a:t>
            </a:r>
            <a:r>
              <a:rPr lang="it-IT" sz="3200" b="1" dirty="0" smtClean="0">
                <a:solidFill>
                  <a:schemeClr val="accent2">
                    <a:lumMod val="75000"/>
                  </a:schemeClr>
                </a:solidFill>
              </a:rPr>
              <a:t>sostenibilità, per </a:t>
            </a:r>
            <a:r>
              <a:rPr lang="it-IT" sz="3200" b="1" smtClean="0">
                <a:solidFill>
                  <a:schemeClr val="accent2">
                    <a:lumMod val="75000"/>
                  </a:schemeClr>
                </a:solidFill>
              </a:rPr>
              <a:t>l’accelerazione </a:t>
            </a:r>
            <a:br>
              <a:rPr lang="it-IT" sz="3200" b="1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sz="3200" b="1" smtClean="0">
                <a:solidFill>
                  <a:schemeClr val="accent2">
                    <a:lumMod val="75000"/>
                  </a:schemeClr>
                </a:solidFill>
              </a:rPr>
              <a:t>della </a:t>
            </a:r>
            <a:r>
              <a:rPr lang="it-IT" sz="3200" b="1" dirty="0" smtClean="0">
                <a:solidFill>
                  <a:schemeClr val="accent2">
                    <a:lumMod val="75000"/>
                  </a:schemeClr>
                </a:solidFill>
              </a:rPr>
              <a:t>lotta per la giustizia e </a:t>
            </a:r>
            <a:r>
              <a:rPr lang="it-IT" sz="3200" b="1" smtClean="0">
                <a:solidFill>
                  <a:schemeClr val="accent2">
                    <a:lumMod val="75000"/>
                  </a:schemeClr>
                </a:solidFill>
              </a:rPr>
              <a:t>la </a:t>
            </a:r>
            <a:br>
              <a:rPr lang="it-IT" sz="3200" b="1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sz="3200" b="1" smtClean="0">
                <a:solidFill>
                  <a:schemeClr val="accent2">
                    <a:lumMod val="75000"/>
                  </a:schemeClr>
                </a:solidFill>
              </a:rPr>
              <a:t>pace</a:t>
            </a:r>
            <a:r>
              <a:rPr lang="it-IT" sz="3200" b="1" dirty="0" smtClean="0">
                <a:solidFill>
                  <a:schemeClr val="accent2">
                    <a:lumMod val="75000"/>
                  </a:schemeClr>
                </a:solidFill>
              </a:rPr>
              <a:t>, e per la gioiosa celebrazione della vita</a:t>
            </a:r>
            <a:r>
              <a:rPr lang="it-IT" sz="32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br>
              <a:rPr lang="it-IT" sz="3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sz="3200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it-IT" sz="3200" dirty="0" err="1" smtClean="0">
                <a:solidFill>
                  <a:schemeClr val="accent2">
                    <a:lumMod val="75000"/>
                  </a:schemeClr>
                </a:solidFill>
              </a:rPr>
              <a:t>Laudato</a:t>
            </a:r>
            <a:r>
              <a:rPr lang="it-IT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3200" dirty="0" err="1" smtClean="0">
                <a:solidFill>
                  <a:schemeClr val="accent2">
                    <a:lumMod val="75000"/>
                  </a:schemeClr>
                </a:solidFill>
              </a:rPr>
              <a:t>si’</a:t>
            </a:r>
            <a:r>
              <a:rPr lang="it-IT" sz="3200" dirty="0" smtClean="0">
                <a:solidFill>
                  <a:schemeClr val="accent2">
                    <a:lumMod val="75000"/>
                  </a:schemeClr>
                </a:solidFill>
              </a:rPr>
              <a:t> 207)</a:t>
            </a:r>
            <a:endParaRPr lang="it-IT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8513" y="350838"/>
            <a:ext cx="10515600" cy="57118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6700" dirty="0">
                <a:latin typeface="Lucida Calligraphy" panose="03010101010101010101" pitchFamily="66" charset="0"/>
              </a:rPr>
              <a:t>Camminiamo cantando! Che le nostre lotte </a:t>
            </a:r>
            <a:r>
              <a:rPr lang="it-IT" sz="6700" dirty="0" smtClean="0">
                <a:latin typeface="Lucida Calligraphy" panose="03010101010101010101" pitchFamily="66" charset="0"/>
              </a:rPr>
              <a:t>e </a:t>
            </a:r>
            <a:r>
              <a:rPr lang="it-IT" sz="6700" dirty="0">
                <a:latin typeface="Lucida Calligraphy" panose="03010101010101010101" pitchFamily="66" charset="0"/>
              </a:rPr>
              <a:t>la nostra preoccupazione per questo pianeta </a:t>
            </a:r>
            <a:r>
              <a:rPr lang="it-IT" sz="6700" dirty="0" smtClean="0">
                <a:latin typeface="Lucida Calligraphy" panose="03010101010101010101" pitchFamily="66" charset="0"/>
              </a:rPr>
              <a:t/>
            </a:r>
            <a:br>
              <a:rPr lang="it-IT" sz="6700" dirty="0" smtClean="0">
                <a:latin typeface="Lucida Calligraphy" panose="03010101010101010101" pitchFamily="66" charset="0"/>
              </a:rPr>
            </a:br>
            <a:r>
              <a:rPr lang="it-IT" sz="6700" dirty="0" smtClean="0">
                <a:latin typeface="Lucida Calligraphy" panose="03010101010101010101" pitchFamily="66" charset="0"/>
              </a:rPr>
              <a:t>non </a:t>
            </a:r>
            <a:r>
              <a:rPr lang="it-IT" sz="6700" dirty="0">
                <a:latin typeface="Lucida Calligraphy" panose="03010101010101010101" pitchFamily="66" charset="0"/>
              </a:rPr>
              <a:t>ci tolgano la gioia della speranza. </a:t>
            </a:r>
            <a:r>
              <a:rPr lang="it-IT" sz="7200" dirty="0" smtClean="0">
                <a:latin typeface="Calibri" panose="020F0502020204030204" pitchFamily="34" charset="0"/>
              </a:rPr>
              <a:t/>
            </a:r>
            <a:br>
              <a:rPr lang="it-IT" sz="7200" dirty="0" smtClean="0">
                <a:latin typeface="Calibri" panose="020F0502020204030204" pitchFamily="34" charset="0"/>
              </a:rPr>
            </a:br>
            <a:r>
              <a:rPr lang="it-IT" sz="7200" dirty="0" smtClean="0">
                <a:latin typeface="Calibri" panose="020F0502020204030204" pitchFamily="34" charset="0"/>
              </a:rPr>
              <a:t>                                      </a:t>
            </a:r>
            <a:r>
              <a:rPr lang="it-IT" sz="3600" dirty="0" smtClean="0">
                <a:latin typeface="Calibri" panose="020F0502020204030204" pitchFamily="34" charset="0"/>
              </a:rPr>
              <a:t>(</a:t>
            </a:r>
            <a:r>
              <a:rPr lang="it-IT" sz="3200" i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LAUDATO SI’ n. </a:t>
            </a:r>
            <a:r>
              <a:rPr lang="it-IT" sz="3600" dirty="0" smtClean="0">
                <a:latin typeface="Calibri" panose="020F0502020204030204" pitchFamily="34" charset="0"/>
              </a:rPr>
              <a:t>244</a:t>
            </a:r>
            <a:r>
              <a:rPr lang="it-IT" sz="3600" dirty="0">
                <a:latin typeface="Calibri" panose="020F0502020204030204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DSCN19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3726" y="0"/>
            <a:ext cx="11358390" cy="672028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1860" y="132203"/>
            <a:ext cx="10791939" cy="3294044"/>
          </a:xfrm>
        </p:spPr>
        <p:txBody>
          <a:bodyPr/>
          <a:lstStyle/>
          <a:p>
            <a:r>
              <a:rPr lang="it-IT" sz="3200" dirty="0" smtClean="0">
                <a:solidFill>
                  <a:srgbClr val="FFFF00"/>
                </a:solidFill>
              </a:rPr>
              <a:t>Essere pessimisti è più saggio: si dimenticano </a:t>
            </a:r>
            <a:r>
              <a:rPr lang="it-IT" sz="3200" dirty="0" smtClean="0">
                <a:solidFill>
                  <a:srgbClr val="FFFF00"/>
                </a:solidFill>
              </a:rPr>
              <a:t/>
            </a:r>
            <a:br>
              <a:rPr lang="it-IT" sz="3200" dirty="0" smtClean="0">
                <a:solidFill>
                  <a:srgbClr val="FFFF00"/>
                </a:solidFill>
              </a:rPr>
            </a:br>
            <a:r>
              <a:rPr lang="it-IT" sz="3200" dirty="0" smtClean="0">
                <a:solidFill>
                  <a:srgbClr val="FFFF00"/>
                </a:solidFill>
              </a:rPr>
              <a:t>le </a:t>
            </a:r>
            <a:r>
              <a:rPr lang="it-IT" sz="3200" dirty="0" smtClean="0">
                <a:solidFill>
                  <a:srgbClr val="FFFF00"/>
                </a:solidFill>
              </a:rPr>
              <a:t>delusioni e non si viene </a:t>
            </a:r>
            <a:r>
              <a:rPr lang="it-IT" sz="3200" dirty="0" smtClean="0">
                <a:solidFill>
                  <a:srgbClr val="FFFF00"/>
                </a:solidFill>
              </a:rPr>
              <a:t>ridicolizzati.</a:t>
            </a:r>
            <a:r>
              <a:rPr lang="it-IT" sz="3200" dirty="0" smtClean="0">
                <a:solidFill>
                  <a:srgbClr val="FFFF00"/>
                </a:solidFill>
              </a:rPr>
              <a:t/>
            </a:r>
            <a:br>
              <a:rPr lang="it-IT" sz="3200" dirty="0" smtClean="0">
                <a:solidFill>
                  <a:srgbClr val="FFFF00"/>
                </a:solidFill>
              </a:rPr>
            </a:br>
            <a:r>
              <a:rPr lang="it-IT" sz="3200" dirty="0" smtClean="0">
                <a:solidFill>
                  <a:srgbClr val="FFFF00"/>
                </a:solidFill>
              </a:rPr>
              <a:t>.</a:t>
            </a:r>
            <a:r>
              <a:rPr lang="it-IT" sz="3200" dirty="0" smtClean="0">
                <a:solidFill>
                  <a:srgbClr val="FFFF00"/>
                </a:solidFill>
              </a:rPr>
              <a:t/>
            </a:r>
            <a:br>
              <a:rPr lang="it-IT" sz="3200" dirty="0" smtClean="0">
                <a:solidFill>
                  <a:srgbClr val="FFFF00"/>
                </a:solidFill>
              </a:rPr>
            </a:br>
            <a:r>
              <a:rPr lang="it-IT" sz="3200" dirty="0" smtClean="0">
                <a:solidFill>
                  <a:srgbClr val="FFFF00"/>
                </a:solidFill>
              </a:rPr>
              <a:t>L’ottimismo </a:t>
            </a:r>
            <a:r>
              <a:rPr lang="it-IT" sz="3200" dirty="0" smtClean="0">
                <a:solidFill>
                  <a:srgbClr val="FFFF00"/>
                </a:solidFill>
              </a:rPr>
              <a:t>è volontà </a:t>
            </a:r>
            <a:r>
              <a:rPr lang="it-IT" sz="3200" dirty="0" smtClean="0">
                <a:solidFill>
                  <a:srgbClr val="FFFF00"/>
                </a:solidFill>
              </a:rPr>
              <a:t>di futuro. </a:t>
            </a:r>
            <a:r>
              <a:rPr lang="it-IT" sz="3200" dirty="0" smtClean="0">
                <a:solidFill>
                  <a:srgbClr val="FFFF00"/>
                </a:solidFill>
              </a:rPr>
              <a:t>(</a:t>
            </a:r>
            <a:r>
              <a:rPr lang="it-IT" sz="2400" i="1" dirty="0" err="1" smtClean="0">
                <a:solidFill>
                  <a:srgbClr val="FFFF00"/>
                </a:solidFill>
              </a:rPr>
              <a:t>Bonhoeffer</a:t>
            </a:r>
            <a:r>
              <a:rPr lang="it-IT" sz="2400" i="1" dirty="0" smtClean="0">
                <a:solidFill>
                  <a:srgbClr val="FFFF00"/>
                </a:solidFill>
              </a:rPr>
              <a:t>, </a:t>
            </a:r>
            <a:r>
              <a:rPr lang="it-IT" sz="2400" i="1" dirty="0" smtClean="0">
                <a:solidFill>
                  <a:srgbClr val="FFFF00"/>
                </a:solidFill>
              </a:rPr>
              <a:t>teologo</a:t>
            </a:r>
            <a:r>
              <a:rPr lang="it-IT" sz="3200" i="1" dirty="0" smtClean="0">
                <a:solidFill>
                  <a:srgbClr val="FFFF00"/>
                </a:solidFill>
              </a:rPr>
              <a:t>)</a:t>
            </a:r>
            <a:endParaRPr lang="it-IT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DSCN24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5590" y="4572000"/>
            <a:ext cx="11806410" cy="2137272"/>
          </a:xfrm>
        </p:spPr>
        <p:txBody>
          <a:bodyPr/>
          <a:lstStyle/>
          <a:p>
            <a:r>
              <a:rPr lang="it-IT" dirty="0" smtClean="0"/>
              <a:t>Dio stesso si stupisce della </a:t>
            </a:r>
            <a:br>
              <a:rPr lang="it-IT" dirty="0" smtClean="0"/>
            </a:br>
            <a:r>
              <a:rPr lang="it-IT" dirty="0" smtClean="0"/>
              <a:t>bellezza di quanto ha creato:</a:t>
            </a:r>
            <a:br>
              <a:rPr lang="it-IT" dirty="0" smtClean="0"/>
            </a:br>
            <a:r>
              <a:rPr lang="it-IT" i="1" dirty="0" smtClean="0"/>
              <a:t>vide che era cosa molto </a:t>
            </a:r>
            <a:r>
              <a:rPr lang="it-IT" i="1" dirty="0" smtClean="0"/>
              <a:t>bella </a:t>
            </a:r>
            <a:r>
              <a:rPr lang="it-IT" sz="3200" i="1" dirty="0" smtClean="0"/>
              <a:t>(Genesi 1)</a:t>
            </a:r>
            <a:endParaRPr lang="it-IT" sz="3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http://www.clarissesantagata.it/immagini/catalogoicone/03_337x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7433" y="952958"/>
            <a:ext cx="3453634" cy="50402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11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2871" y="198304"/>
            <a:ext cx="9760945" cy="651096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88124" y="242372"/>
            <a:ext cx="9965675" cy="1013552"/>
          </a:xfrm>
        </p:spPr>
        <p:txBody>
          <a:bodyPr/>
          <a:lstStyle/>
          <a:p>
            <a:r>
              <a:rPr lang="it-IT" sz="3200" dirty="0" smtClean="0">
                <a:solidFill>
                  <a:schemeClr val="bg1"/>
                </a:solidFill>
              </a:rPr>
              <a:t>Un mondo che </a:t>
            </a:r>
            <a:r>
              <a:rPr lang="it-IT" sz="3200" dirty="0" smtClean="0">
                <a:solidFill>
                  <a:schemeClr val="bg1"/>
                </a:solidFill>
              </a:rPr>
              <a:t>di Lui, Altissimo, porta significazione </a:t>
            </a:r>
            <a:br>
              <a:rPr lang="it-IT" sz="3200" dirty="0" smtClean="0">
                <a:solidFill>
                  <a:schemeClr val="bg1"/>
                </a:solidFill>
              </a:rPr>
            </a:br>
            <a:r>
              <a:rPr lang="it-IT" sz="3200" dirty="0" smtClean="0">
                <a:solidFill>
                  <a:schemeClr val="bg1"/>
                </a:solidFill>
              </a:rPr>
              <a:t>(</a:t>
            </a:r>
            <a:r>
              <a:rPr lang="it-IT" sz="3200" i="1" dirty="0" smtClean="0">
                <a:solidFill>
                  <a:schemeClr val="bg1"/>
                </a:solidFill>
              </a:rPr>
              <a:t>san Francesco</a:t>
            </a:r>
            <a:r>
              <a:rPr lang="it-IT" sz="3200" dirty="0" smtClean="0">
                <a:solidFill>
                  <a:schemeClr val="bg1"/>
                </a:solidFill>
              </a:rPr>
              <a:t>)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661988" y="427038"/>
            <a:ext cx="10667072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it-IT" sz="6600" dirty="0">
                <a:latin typeface="Calibri" pitchFamily="34" charset="0"/>
              </a:rPr>
              <a:t>L’essere umano è la Terra </a:t>
            </a:r>
            <a:endParaRPr lang="it-IT" sz="6600" dirty="0" smtClean="0">
              <a:latin typeface="Calibri" pitchFamily="34" charset="0"/>
            </a:endParaRPr>
          </a:p>
          <a:p>
            <a:pPr algn="just"/>
            <a:r>
              <a:rPr lang="it-IT" sz="6600" dirty="0" smtClean="0">
                <a:latin typeface="Calibri" pitchFamily="34" charset="0"/>
              </a:rPr>
              <a:t>che </a:t>
            </a:r>
            <a:r>
              <a:rPr lang="it-IT" sz="6600" dirty="0">
                <a:latin typeface="Calibri" pitchFamily="34" charset="0"/>
              </a:rPr>
              <a:t>cammina, che </a:t>
            </a:r>
            <a:r>
              <a:rPr lang="it-IT" sz="6600" dirty="0" smtClean="0">
                <a:latin typeface="Calibri" pitchFamily="34" charset="0"/>
              </a:rPr>
              <a:t>sente</a:t>
            </a:r>
            <a:r>
              <a:rPr lang="it-IT" sz="6600" dirty="0" smtClean="0">
                <a:latin typeface="Calibri" pitchFamily="34" charset="0"/>
              </a:rPr>
              <a:t>, </a:t>
            </a:r>
          </a:p>
          <a:p>
            <a:pPr algn="just"/>
            <a:r>
              <a:rPr lang="it-IT" sz="6600" dirty="0" smtClean="0">
                <a:latin typeface="Calibri" pitchFamily="34" charset="0"/>
              </a:rPr>
              <a:t>che </a:t>
            </a:r>
            <a:r>
              <a:rPr lang="it-IT" sz="6600" dirty="0">
                <a:latin typeface="Calibri" pitchFamily="34" charset="0"/>
              </a:rPr>
              <a:t>pensa e che ama. </a:t>
            </a:r>
            <a:endParaRPr lang="it-IT" sz="6600" dirty="0" smtClean="0">
              <a:latin typeface="Calibri" pitchFamily="34" charset="0"/>
            </a:endParaRPr>
          </a:p>
          <a:p>
            <a:pPr algn="just"/>
            <a:endParaRPr lang="it-IT" sz="6600" dirty="0" smtClean="0">
              <a:latin typeface="Calibri" pitchFamily="34" charset="0"/>
            </a:endParaRPr>
          </a:p>
          <a:p>
            <a:pPr algn="just"/>
            <a:r>
              <a:rPr lang="it-IT" sz="3600" i="1" dirty="0" smtClean="0">
                <a:latin typeface="Calibri" pitchFamily="34" charset="0"/>
              </a:rPr>
              <a:t>(</a:t>
            </a:r>
            <a:r>
              <a:rPr lang="it-IT" sz="3600" i="1" dirty="0" err="1">
                <a:latin typeface="Calibri" pitchFamily="34" charset="0"/>
              </a:rPr>
              <a:t>Atahualpa</a:t>
            </a:r>
            <a:r>
              <a:rPr lang="it-IT" sz="3600" i="1" dirty="0">
                <a:latin typeface="Calibri" pitchFamily="34" charset="0"/>
              </a:rPr>
              <a:t> </a:t>
            </a:r>
            <a:r>
              <a:rPr lang="it-IT" sz="3600" i="1" dirty="0" err="1">
                <a:latin typeface="Calibri" pitchFamily="34" charset="0"/>
              </a:rPr>
              <a:t>Yupanqui</a:t>
            </a:r>
            <a:r>
              <a:rPr lang="it-IT" sz="3600" i="1" dirty="0">
                <a:latin typeface="Calibri" pitchFamily="34" charset="0"/>
              </a:rPr>
              <a:t>, indigeno argentino)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8800" dirty="0" smtClean="0"/>
              <a:t>DENUNCIA</a:t>
            </a:r>
            <a:endParaRPr lang="it-IT" sz="8800" dirty="0"/>
          </a:p>
        </p:txBody>
      </p:sp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838200" y="1731963"/>
            <a:ext cx="10515600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it-IT" sz="3400" b="1" dirty="0" smtClean="0">
              <a:latin typeface="Lucida Calligraphy" pitchFamily="66" charset="0"/>
            </a:endParaRPr>
          </a:p>
          <a:p>
            <a:pPr algn="just"/>
            <a:r>
              <a:rPr lang="it-IT" sz="3400" b="1" dirty="0" smtClean="0">
                <a:latin typeface="Lucida Calligraphy" pitchFamily="66" charset="0"/>
              </a:rPr>
              <a:t>I </a:t>
            </a:r>
            <a:r>
              <a:rPr lang="it-IT" sz="3400" b="1" dirty="0">
                <a:latin typeface="Lucida Calligraphy" pitchFamily="66" charset="0"/>
              </a:rPr>
              <a:t>poteri economici continuano a giustificare l’attuale sistema </a:t>
            </a:r>
            <a:r>
              <a:rPr lang="it-IT" sz="3400" b="1" dirty="0" err="1" smtClean="0">
                <a:latin typeface="Lucida Calligraphy" pitchFamily="66" charset="0"/>
              </a:rPr>
              <a:t>mondiale</a:t>
            </a:r>
            <a:r>
              <a:rPr lang="it-IT" sz="3400" b="1" dirty="0" err="1" smtClean="0">
                <a:latin typeface="Lucida Calligraphy" pitchFamily="66" charset="0"/>
              </a:rPr>
              <a:t>…</a:t>
            </a:r>
            <a:r>
              <a:rPr lang="it-IT" sz="3400" b="1" dirty="0" smtClean="0">
                <a:latin typeface="Lucida Calligraphy" pitchFamily="66" charset="0"/>
              </a:rPr>
              <a:t> che tende </a:t>
            </a:r>
            <a:r>
              <a:rPr lang="it-IT" sz="3400" b="1" dirty="0">
                <a:latin typeface="Lucida Calligraphy" pitchFamily="66" charset="0"/>
              </a:rPr>
              <a:t>ad ignorare ogni contesto e gli effetti sulla dignità umana e sull’ambiente. Così si manifesta che il degrado ambientale e il degrado umano ed etico sono intimamente connessi.                                   </a:t>
            </a:r>
            <a:r>
              <a:rPr lang="it-IT" sz="3200" i="1" dirty="0">
                <a:latin typeface="Calibri" pitchFamily="34" charset="0"/>
              </a:rPr>
              <a:t>(LAUDATO SI’ n. 56)</a:t>
            </a:r>
          </a:p>
          <a:p>
            <a:endParaRPr lang="it-IT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87413" y="2533650"/>
            <a:ext cx="10515600" cy="1325563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8000" dirty="0" smtClean="0"/>
              <a:t>L’UOMO FERITO</a:t>
            </a:r>
            <a:endParaRPr lang="it-IT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029782" y="97277"/>
            <a:ext cx="10058400" cy="66537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804544" y="0"/>
            <a:ext cx="458291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77888" y="2573338"/>
            <a:ext cx="10515600" cy="132556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8000" dirty="0" smtClean="0"/>
              <a:t>IN UNA TERRA FERITA</a:t>
            </a:r>
            <a:endParaRPr lang="it-IT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337</TotalTime>
  <Words>315</Words>
  <Application>Microsoft Office PowerPoint</Application>
  <PresentationFormat>Personalizzato</PresentationFormat>
  <Paragraphs>29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1" baseType="lpstr">
      <vt:lpstr>Tema di Office</vt:lpstr>
      <vt:lpstr>Per una spiritualità incarnata </vt:lpstr>
      <vt:lpstr>Dio stesso si stupisce della  bellezza di quanto ha creato: vide che era cosa molto bella (Genesi 1)</vt:lpstr>
      <vt:lpstr>Un mondo che di Lui, Altissimo, porta significazione  (san Francesco)</vt:lpstr>
      <vt:lpstr>Diapositiva 4</vt:lpstr>
      <vt:lpstr>DENUNCIA</vt:lpstr>
      <vt:lpstr>L’UOMO FERITO</vt:lpstr>
      <vt:lpstr>Diapositiva 7</vt:lpstr>
      <vt:lpstr>Diapositiva 8</vt:lpstr>
      <vt:lpstr>IN UNA TERRA FERITA</vt:lpstr>
      <vt:lpstr>Diapositiva 10</vt:lpstr>
      <vt:lpstr>ANNUNCIO</vt:lpstr>
      <vt:lpstr>Diapositiva 12</vt:lpstr>
      <vt:lpstr>CONVERSIONE</vt:lpstr>
      <vt:lpstr>Molte cose devono riorientare la propria rotta, ma prima di tutto è l’umanità che ha bisogno di cambiare. Manca la coscienza di un’origine comune, di una mutua appartenenza e di un futuro condiviso da tutti. (Laudato si’ 202)</vt:lpstr>
      <vt:lpstr>Diapositiva 15</vt:lpstr>
      <vt:lpstr>Solo l’amore ci porta cieli nuovi e terra nuova</vt:lpstr>
      <vt:lpstr>Possa la nostra epoca essere ricordata per il risveglio di una nuova  riverenza per la vita,  per la risolutezza nel raggiungere  la sostenibilità, per l’accelerazione  della lotta per la giustizia e la  pace, e per la gioiosa celebrazione della vita. (Laudato si’ 207)</vt:lpstr>
      <vt:lpstr>Camminiamo cantando! Che le nostre lotte e la nostra preoccupazione per questo pianeta  non ci tolgano la gioia della speranza.                                        (LAUDATO SI’ n. 244)</vt:lpstr>
      <vt:lpstr>Essere pessimisti è più saggio: si dimenticano  le delusioni e non si viene ridicolizzati. . L’ottimismo è volontà di futuro. (Bonhoeffer, teologo)</vt:lpstr>
      <vt:lpstr>Diapositiva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SGUARDI DI SPERANZA SULL’UMANO</dc:title>
  <dc:creator>Stefania</dc:creator>
  <cp:lastModifiedBy>Barbara</cp:lastModifiedBy>
  <cp:revision>51</cp:revision>
  <dcterms:created xsi:type="dcterms:W3CDTF">2015-09-18T12:09:37Z</dcterms:created>
  <dcterms:modified xsi:type="dcterms:W3CDTF">2016-01-21T16:03:39Z</dcterms:modified>
</cp:coreProperties>
</file>